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71" r:id="rId6"/>
    <p:sldId id="269" r:id="rId7"/>
    <p:sldId id="272" r:id="rId8"/>
    <p:sldId id="270" r:id="rId9"/>
    <p:sldId id="273" r:id="rId10"/>
    <p:sldId id="274" r:id="rId11"/>
    <p:sldId id="262" r:id="rId12"/>
    <p:sldId id="263" r:id="rId13"/>
    <p:sldId id="264" r:id="rId14"/>
    <p:sldId id="277" r:id="rId15"/>
    <p:sldId id="278" r:id="rId16"/>
    <p:sldId id="275" r:id="rId17"/>
    <p:sldId id="276" r:id="rId18"/>
    <p:sldId id="26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1E6D0-5EC7-7499-4A92-3970966ADD8A}" v="5" dt="2025-11-14T15:21:07.026"/>
    <p1510:client id="{27C63CA6-1C92-6530-4E4B-693ACA9A92BB}" v="348" dt="2025-11-14T15:16:29.116"/>
    <p1510:client id="{370D17B0-DB4D-0D62-EEAF-9D474E35453B}" v="522" dt="2025-11-14T14:26:34.327"/>
    <p1510:client id="{4E287D3E-5965-678C-A305-24816BA86511}" v="294" dt="2025-11-13T10:34:39.893"/>
    <p1510:client id="{6A839047-C064-8C73-E2CD-75F5D28D2CD4}" v="173" dt="2025-11-13T07:53:42.252"/>
    <p1510:client id="{6D6F5B80-3A2C-1C7E-B9B9-CF42D2E200EC}" v="6" dt="2025-11-14T12:45:54.711"/>
    <p1510:client id="{90220F07-8D06-F876-8333-4BD061E0F32C}" v="530" dt="2025-11-13T09:55:05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>
        <p:scale>
          <a:sx n="66" d="100"/>
          <a:sy n="66" d="100"/>
        </p:scale>
        <p:origin x="384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980446" y="2592924"/>
            <a:ext cx="6257472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 dirty="0">
                <a:ea typeface="+mn-lt"/>
                <a:cs typeface="+mn-lt"/>
              </a:rPr>
              <a:t>COMMUNICATION BRIDGE FOR WEBSITE DEVELOPMENT TEAM</a:t>
            </a:r>
            <a:endParaRPr lang="en-US" sz="2800" b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DDC97-D52B-4BF0-2C14-B8644A81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FAB5376D-38D1-43E0-DC97-0601B3B39A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38A061E-D544-D8F0-0218-C9CBF48C81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0898C0-4078-50CE-D198-18324F5B9D16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378F6C-4DED-5DD0-8EC9-9957FF982A9E}"/>
              </a:ext>
            </a:extLst>
          </p:cNvPr>
          <p:cNvSpPr txBox="1"/>
          <p:nvPr/>
        </p:nvSpPr>
        <p:spPr>
          <a:xfrm>
            <a:off x="454369" y="89291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C5149-6DFB-584B-06B1-4E73E1282AFA}"/>
              </a:ext>
            </a:extLst>
          </p:cNvPr>
          <p:cNvSpPr txBox="1"/>
          <p:nvPr/>
        </p:nvSpPr>
        <p:spPr>
          <a:xfrm>
            <a:off x="459555" y="89292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98414-9573-59BB-C613-FBE4C52D524A}"/>
              </a:ext>
            </a:extLst>
          </p:cNvPr>
          <p:cNvSpPr txBox="1"/>
          <p:nvPr/>
        </p:nvSpPr>
        <p:spPr>
          <a:xfrm>
            <a:off x="438987" y="89315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Tech Stack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DBE67-1DDE-D969-6240-B6D9B7F3F121}"/>
              </a:ext>
            </a:extLst>
          </p:cNvPr>
          <p:cNvSpPr txBox="1"/>
          <p:nvPr/>
        </p:nvSpPr>
        <p:spPr>
          <a:xfrm>
            <a:off x="321723" y="1554450"/>
            <a:ext cx="6770075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/>
              <a:t>Automation &amp; Workflow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n8n</a:t>
            </a:r>
            <a:r>
              <a:rPr lang="en-US" sz="1600" dirty="0">
                <a:ea typeface="+mn-lt"/>
                <a:cs typeface="+mn-lt"/>
              </a:rPr>
              <a:t> – Orchestrates the entire communication workflow</a:t>
            </a:r>
            <a:endParaRPr lang="en-US" sz="160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Gmail API</a:t>
            </a:r>
            <a:r>
              <a:rPr lang="en-US" sz="1600" dirty="0">
                <a:ea typeface="+mn-lt"/>
                <a:cs typeface="+mn-lt"/>
              </a:rPr>
              <a:t> – Reads transcripts and sends emails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1600" b="1" dirty="0"/>
              <a:t>Artificial Intelligence</a:t>
            </a:r>
            <a:endParaRPr lang="en-US" sz="160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AWS Bedrock (Claude 3.5 Sonnet)</a:t>
            </a:r>
            <a:r>
              <a:rPr lang="en-US" sz="1600" dirty="0">
                <a:ea typeface="+mn-lt"/>
                <a:cs typeface="+mn-lt"/>
              </a:rPr>
              <a:t> – AI model used for transcript analysis and structured JSON generation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1600" b="1" dirty="0"/>
              <a:t>Backend &amp; Logging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AWS Lambda</a:t>
            </a:r>
            <a:r>
              <a:rPr lang="en-US" sz="1600" dirty="0">
                <a:ea typeface="+mn-lt"/>
                <a:cs typeface="+mn-lt"/>
              </a:rPr>
              <a:t> – Processes and stores logs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AWS API Gateway</a:t>
            </a:r>
            <a:r>
              <a:rPr lang="en-US" sz="1600" dirty="0">
                <a:ea typeface="+mn-lt"/>
                <a:cs typeface="+mn-lt"/>
              </a:rPr>
              <a:t> – Exposes a secure API endpoint for logging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AWS DynamoDB</a:t>
            </a:r>
            <a:r>
              <a:rPr lang="en-US" sz="1600" dirty="0">
                <a:ea typeface="+mn-lt"/>
                <a:cs typeface="+mn-lt"/>
              </a:rPr>
              <a:t> – Stores workflow execution logs for auditing</a:t>
            </a:r>
            <a:endParaRPr lang="en-US" sz="1600" dirty="0">
              <a:ea typeface="Calibri"/>
              <a:cs typeface="Calibri"/>
            </a:endParaRPr>
          </a:p>
          <a:p>
            <a:pPr algn="just"/>
            <a:endParaRPr lang="en-US" sz="1600" dirty="0">
              <a:ea typeface="Calibri"/>
              <a:cs typeface="Calibri"/>
            </a:endParaRPr>
          </a:p>
          <a:p>
            <a:pPr algn="just"/>
            <a:r>
              <a:rPr lang="en-US" sz="1600" b="1" dirty="0"/>
              <a:t>Scripting &amp; Data Handling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JavaScript &amp; Python</a:t>
            </a:r>
            <a:r>
              <a:rPr lang="en-US" sz="1600" dirty="0">
                <a:ea typeface="+mn-lt"/>
                <a:cs typeface="+mn-lt"/>
              </a:rPr>
              <a:t> – Used inside n8n for parsing, cleaning, and data transformation</a:t>
            </a:r>
            <a:endParaRPr lang="en-US" sz="1600" dirty="0">
              <a:ea typeface="Calibri"/>
              <a:cs typeface="Calibri"/>
            </a:endParaRPr>
          </a:p>
          <a:p>
            <a:pPr algn="just"/>
            <a:endParaRPr lang="en-US" sz="1600" dirty="0">
              <a:ea typeface="Calibri"/>
              <a:cs typeface="Calibri"/>
            </a:endParaRPr>
          </a:p>
          <a:p>
            <a:pPr algn="just"/>
            <a:r>
              <a:rPr lang="en-US" sz="1600" b="1" dirty="0"/>
              <a:t>Testing &amp; Integration</a:t>
            </a:r>
            <a:endParaRPr lang="en-US" sz="16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err="1">
                <a:ea typeface="+mn-lt"/>
                <a:cs typeface="+mn-lt"/>
              </a:rPr>
              <a:t>Webhook.site</a:t>
            </a:r>
            <a:r>
              <a:rPr lang="en-US" sz="1600" b="1" dirty="0">
                <a:ea typeface="+mn-lt"/>
                <a:cs typeface="+mn-lt"/>
              </a:rPr>
              <a:t> / n8n Cloud Webhooks</a:t>
            </a:r>
            <a:r>
              <a:rPr lang="en-US" sz="1600" dirty="0">
                <a:ea typeface="+mn-lt"/>
                <a:cs typeface="+mn-lt"/>
              </a:rPr>
              <a:t> – Used for testing API communication between teams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Arial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16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9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  <a:p>
            <a:pPr algn="ctr"/>
            <a:endParaRPr lang="en-GB" dirty="0">
              <a:ea typeface="Calibri"/>
              <a:cs typeface="Calibri"/>
            </a:endParaRPr>
          </a:p>
          <a:p>
            <a:pPr algn="ctr"/>
            <a:endParaRPr lang="en-GB" dirty="0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-2000177" y="840685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a typeface="+mn-lt"/>
                <a:cs typeface="+mn-lt"/>
              </a:rPr>
              <a:t>Prototype Preview &amp; Results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C3AF58-FDB8-8E4C-3F21-443425FA4A6A}"/>
              </a:ext>
            </a:extLst>
          </p:cNvPr>
          <p:cNvSpPr txBox="1"/>
          <p:nvPr/>
        </p:nvSpPr>
        <p:spPr>
          <a:xfrm>
            <a:off x="328527" y="1712775"/>
            <a:ext cx="11057731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Key Achievements: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Automated interpretation of complex transcripts into clean website instructions.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Website API receives structured JSON instantly.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Website Team returns image/script requirements in real time.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Meetly Team receives well-formatted asset request emails.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All execution logs recorded successfully in AWS DynamoDB with timestamps, AI model used, tokens, and raw payloads.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Workflow works for any industry use case (hospital, education, business, restaurant, etc.).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br>
              <a:rPr lang="en-US" b="1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-571268" y="844122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diagram of a chat">
            <a:extLst>
              <a:ext uri="{FF2B5EF4-FFF2-40B4-BE49-F238E27FC236}">
                <a16:creationId xmlns:a16="http://schemas.microsoft.com/office/drawing/2014/main" id="{C7BA63FA-C5BB-A75C-7CF7-D93EB578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54" y="1921414"/>
            <a:ext cx="11318490" cy="41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-570123" y="892877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8A1F18-A28C-17DC-2825-9782162A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97" y="1546053"/>
            <a:ext cx="9342331" cy="51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2A4F-8CE7-62AB-BBB6-EBF8C8C0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56B286-1A0B-22EA-088F-155EC6CE27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DBAF9-9DC7-2029-4A6F-814D4301C799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CD7AF8-CDF1-0BDB-F9E0-926A44354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F4E36-EA55-B463-452B-B68A75F3D601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D407565-F039-8D8F-225F-B471C665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54" y="1524000"/>
            <a:ext cx="8407879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8DE0-8356-010B-9773-7ABAA2AD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98A157-C952-4489-BFAE-56C20E3D3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9D6AA-9FD8-CCD6-745C-2952D3200DB8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213420-4045-C4F1-3021-7ED9B43371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041CCF-3DD9-E27A-8A9C-671886CC0B0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3F67FE-A5DD-7453-18B8-48B45455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717675"/>
            <a:ext cx="854392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4999-BEC6-9DE3-B62D-992F5BEE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A2F173BE-1936-DAD0-59A2-41F3BDDC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D22DD7-ACBD-3945-A21D-ECF57C2FB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89DB2-36B6-64E5-93F7-93A220BBF9EA}"/>
              </a:ext>
            </a:extLst>
          </p:cNvPr>
          <p:cNvSpPr txBox="1"/>
          <p:nvPr/>
        </p:nvSpPr>
        <p:spPr>
          <a:xfrm>
            <a:off x="330200" y="898276"/>
            <a:ext cx="70376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a typeface="+mn-lt"/>
                <a:cs typeface="+mn-lt"/>
              </a:rPr>
              <a:t>Limitations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EF3FBF-16EB-013A-1D13-FF2A5445269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91C7F8-DB9A-906B-049E-006C8E8BC32A}"/>
              </a:ext>
            </a:extLst>
          </p:cNvPr>
          <p:cNvSpPr txBox="1"/>
          <p:nvPr/>
        </p:nvSpPr>
        <p:spPr>
          <a:xfrm>
            <a:off x="323950" y="1590435"/>
            <a:ext cx="675152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Workflow depends on the accuracy of transcript content.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Website Team must follow the correct response JSON format.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Requires stable API endpoints for communication.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AWS Bedrock usage has associated cost and token limitations.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Gmail rate limits may impact larger-scale operations.</a:t>
            </a:r>
            <a:endParaRPr lang="en-US" sz="2000" dirty="0">
              <a:ea typeface="Calibri"/>
              <a:cs typeface="Calibri"/>
            </a:endParaRPr>
          </a:p>
          <a:p>
            <a:pPr algn="just">
              <a:buFont typeface="Arial"/>
            </a:pP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en-US" sz="2000" dirty="0">
              <a:ea typeface="Calibri"/>
              <a:cs typeface="Calibri"/>
            </a:endParaRPr>
          </a:p>
          <a:p>
            <a:pPr marL="285750" indent="-285750" algn="just">
              <a:buAutoNum type="arabicPeriod"/>
            </a:pPr>
            <a:endParaRPr lang="en-US" b="1" dirty="0">
              <a:ea typeface="Calibri"/>
              <a:cs typeface="Calibri"/>
            </a:endParaRPr>
          </a:p>
          <a:p>
            <a:pPr algn="just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3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2B7F6-57BA-95BF-3DE4-0AEEC20D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BFF1A31B-F4CD-8108-14D1-3B6A9D72BE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738215E-8645-9175-9016-F13AEE8C70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5ECEFE-04BA-FE80-9902-1587E6E7A7E9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95FDB3-9FB7-B502-04F1-851284A706E5}"/>
              </a:ext>
            </a:extLst>
          </p:cNvPr>
          <p:cNvSpPr txBox="1"/>
          <p:nvPr/>
        </p:nvSpPr>
        <p:spPr>
          <a:xfrm>
            <a:off x="454369" y="89291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0FA89-711A-2679-B9CA-8CF470FC219B}"/>
              </a:ext>
            </a:extLst>
          </p:cNvPr>
          <p:cNvSpPr txBox="1"/>
          <p:nvPr/>
        </p:nvSpPr>
        <p:spPr>
          <a:xfrm>
            <a:off x="459555" y="89292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2E8F7-BAE9-76AB-2986-D567C5009AC8}"/>
              </a:ext>
            </a:extLst>
          </p:cNvPr>
          <p:cNvSpPr txBox="1"/>
          <p:nvPr/>
        </p:nvSpPr>
        <p:spPr>
          <a:xfrm>
            <a:off x="449425" y="893156"/>
            <a:ext cx="45177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Future Enhancements or Scope</a:t>
            </a:r>
            <a:endParaRPr lang="en-US" b="1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36E4D-32BE-9808-B578-44E092CE6DAC}"/>
              </a:ext>
            </a:extLst>
          </p:cNvPr>
          <p:cNvSpPr txBox="1"/>
          <p:nvPr/>
        </p:nvSpPr>
        <p:spPr>
          <a:xfrm>
            <a:off x="321723" y="1712425"/>
            <a:ext cx="6770075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Calibri" panose="020F0502020204030204"/>
                <a:cs typeface="Arial"/>
              </a:rPr>
              <a:t>Add </a:t>
            </a:r>
            <a:r>
              <a:rPr lang="en-US" b="1" dirty="0">
                <a:latin typeface="Arial"/>
                <a:ea typeface="Calibri" panose="020F0502020204030204"/>
                <a:cs typeface="Arial"/>
              </a:rPr>
              <a:t>automatic prompt optimization</a:t>
            </a:r>
            <a:r>
              <a:rPr lang="en-US" dirty="0">
                <a:latin typeface="Arial"/>
                <a:ea typeface="Calibri" panose="020F0502020204030204"/>
                <a:cs typeface="Arial"/>
              </a:rPr>
              <a:t> based on historical AI results.</a:t>
            </a:r>
            <a:endParaRPr lang="en-US" dirty="0"/>
          </a:p>
          <a:p>
            <a:endParaRPr lang="en-US" dirty="0">
              <a:latin typeface="Arial"/>
              <a:ea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Calibri" panose="020F0502020204030204"/>
                <a:cs typeface="Arial"/>
              </a:rPr>
              <a:t>Extend DynamoDB logging for AI token usage cost tracking.</a:t>
            </a:r>
            <a:endParaRPr lang="en-US" dirty="0"/>
          </a:p>
          <a:p>
            <a:endParaRPr lang="en-US" dirty="0">
              <a:latin typeface="Arial"/>
              <a:ea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Calibri" panose="020F0502020204030204"/>
                <a:cs typeface="Arial"/>
              </a:rPr>
              <a:t>Deploy workflow as </a:t>
            </a:r>
            <a:r>
              <a:rPr lang="en-US" b="1" dirty="0">
                <a:latin typeface="Arial"/>
                <a:ea typeface="Calibri" panose="020F0502020204030204"/>
                <a:cs typeface="Arial"/>
              </a:rPr>
              <a:t>Docker container</a:t>
            </a:r>
            <a:r>
              <a:rPr lang="en-US" dirty="0">
                <a:latin typeface="Arial"/>
                <a:ea typeface="Calibri" panose="020F0502020204030204"/>
                <a:cs typeface="Arial"/>
              </a:rPr>
              <a:t> via AWS ECS/ECR for higher scalability.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Add retry mechanism for failed API calls.</a:t>
            </a:r>
            <a:endParaRPr lang="en-US">
              <a:latin typeface="Arial"/>
              <a:ea typeface="Calibri" panose="020F0502020204030204"/>
              <a:cs typeface="Calibri" panose="020F0502020204030204"/>
            </a:endParaRPr>
          </a:p>
          <a:p>
            <a:endParaRPr lang="en-US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Introduce Slack/Microsoft Teams notifications.</a:t>
            </a:r>
            <a:endParaRPr lang="en-US" dirty="0">
              <a:latin typeface="Arial"/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66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-73068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294FBE-0317-68CF-83C6-E9CD17B0C15D}"/>
              </a:ext>
            </a:extLst>
          </p:cNvPr>
          <p:cNvSpPr txBox="1"/>
          <p:nvPr/>
        </p:nvSpPr>
        <p:spPr>
          <a:xfrm>
            <a:off x="177277" y="1521430"/>
            <a:ext cx="1048180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This project demonstrates how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AI and Cloud workflow automation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can transform cross-team communication into a seamless, error-free process.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It highlights the future of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AI-driven collaboration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where: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Teams work faster with minimal manual effort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Communication becomes standardized and consistent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Automated workflows ensure accuracy and scalability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entire process adapts to any domain — healthcare, business, education, or more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This Project is a step toward a world where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intelligent workflows handle coordination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br>
              <a:rPr lang="en-US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and teams focus only on decision-making — not the manual communication in between.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1041629" y="1713332"/>
            <a:ext cx="122299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Name :</a:t>
            </a:r>
            <a:r>
              <a:rPr lang="en-IN" b="1" dirty="0">
                <a:latin typeface="Neue Machina"/>
                <a:ea typeface="Calibri"/>
              </a:rPr>
              <a:t> 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81300" y="2438535"/>
            <a:ext cx="2413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64049" y="3628635"/>
            <a:ext cx="212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-2207" y="4288728"/>
            <a:ext cx="2413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 :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419254-39FB-2D0A-B499-EF315F7B7C13}"/>
              </a:ext>
            </a:extLst>
          </p:cNvPr>
          <p:cNvSpPr txBox="1"/>
          <p:nvPr/>
        </p:nvSpPr>
        <p:spPr>
          <a:xfrm>
            <a:off x="1898257" y="1713509"/>
            <a:ext cx="4041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KADURU SUJITHA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F000F-D173-3F03-A631-126955C83F94}"/>
              </a:ext>
            </a:extLst>
          </p:cNvPr>
          <p:cNvSpPr txBox="1"/>
          <p:nvPr/>
        </p:nvSpPr>
        <p:spPr>
          <a:xfrm>
            <a:off x="1899743" y="3624207"/>
            <a:ext cx="3401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B.E CSE- Internet Of Things</a:t>
            </a:r>
            <a:endParaRPr lang="en-US" sz="1500" dirty="0">
              <a:latin typeface="Roboto"/>
              <a:ea typeface="Roboto"/>
              <a:cs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419327-8F25-0982-3BAD-AAA89244CF12}"/>
              </a:ext>
            </a:extLst>
          </p:cNvPr>
          <p:cNvSpPr txBox="1"/>
          <p:nvPr/>
        </p:nvSpPr>
        <p:spPr>
          <a:xfrm>
            <a:off x="1900077" y="4289138"/>
            <a:ext cx="51757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 am passionate about </a:t>
            </a:r>
            <a:r>
              <a:rPr lang="en-US" b="1" dirty="0">
                <a:ea typeface="+mn-lt"/>
                <a:cs typeface="+mn-lt"/>
              </a:rPr>
              <a:t>Generative AI, RAG, Automation, AI Agents, and Cloud Technologies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I focus on building intelligent solutions that combine </a:t>
            </a:r>
            <a:r>
              <a:rPr lang="en-US" b="1" dirty="0">
                <a:ea typeface="+mn-lt"/>
                <a:cs typeface="+mn-lt"/>
              </a:rPr>
              <a:t>AI + Cloud</a:t>
            </a:r>
            <a:r>
              <a:rPr lang="en-US" dirty="0">
                <a:ea typeface="+mn-lt"/>
                <a:cs typeface="+mn-lt"/>
              </a:rPr>
              <a:t> to automate complex workflows and deliver efficient, scalable systems.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F802F-D132-92E9-298F-E12C81B64442}"/>
              </a:ext>
            </a:extLst>
          </p:cNvPr>
          <p:cNvSpPr txBox="1"/>
          <p:nvPr/>
        </p:nvSpPr>
        <p:spPr>
          <a:xfrm>
            <a:off x="1896549" y="2422809"/>
            <a:ext cx="50925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 worked on an </a:t>
            </a:r>
            <a:r>
              <a:rPr lang="en-US" i="1" dirty="0">
                <a:ea typeface="+mn-lt"/>
                <a:cs typeface="+mn-lt"/>
              </a:rPr>
              <a:t>E-Waste Management System using Deep Learning</a:t>
            </a:r>
            <a:r>
              <a:rPr lang="en-US" dirty="0">
                <a:ea typeface="+mn-lt"/>
                <a:cs typeface="+mn-lt"/>
              </a:rPr>
              <a:t>, and I successfully published this project in </a:t>
            </a:r>
            <a:r>
              <a:rPr lang="en-US" b="1" dirty="0">
                <a:ea typeface="+mn-lt"/>
                <a:cs typeface="+mn-lt"/>
              </a:rPr>
              <a:t>IEEE Xplore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a typeface="+mn-lt"/>
                <a:cs typeface="+mn-lt"/>
              </a:rPr>
              <a:t>Program Takeaways</a:t>
            </a:r>
            <a:endParaRPr lang="en-US" sz="24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87C615-A5C0-42C4-D081-D270DDD92E55}"/>
              </a:ext>
            </a:extLst>
          </p:cNvPr>
          <p:cNvSpPr txBox="1"/>
          <p:nvPr/>
        </p:nvSpPr>
        <p:spPr>
          <a:xfrm>
            <a:off x="323950" y="1712694"/>
            <a:ext cx="6751527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Gained practical understanding of end-to-end workflow automation.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Learned how to integrate AI models (Claude 3.5 Sonnet) into real workflows.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Built expertise in using n8n for orchestrating multi-service automation.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Understood cloud architecture with AWS Lambda, API Gateway, and DynamoDB.</a:t>
            </a:r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Improved skills in JSON processing, API handling, and system design.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15829" y="749826"/>
            <a:ext cx="567315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ffectLst/>
                <a:ea typeface="+mn-lt"/>
                <a:cs typeface="+mn-lt"/>
              </a:rPr>
              <a:t>Problem Statement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15829" y="1176087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97A4AE-FFC6-4166-BA14-7D6FAB00C8E3}"/>
              </a:ext>
            </a:extLst>
          </p:cNvPr>
          <p:cNvSpPr txBox="1"/>
          <p:nvPr/>
        </p:nvSpPr>
        <p:spPr>
          <a:xfrm>
            <a:off x="319060" y="1225013"/>
            <a:ext cx="71794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In many organizations, requirements shared after meetings are manually interpreted and forwarded to development teams.</a:t>
            </a:r>
            <a:endParaRPr lang="en-US" dirty="0"/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This manual process causes delays, miscommunication, and inconsistent website requirements.</a:t>
            </a:r>
            <a:endParaRPr lang="en-US">
              <a:ea typeface="Calibri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b="1" dirty="0">
                <a:ea typeface="+mn-lt"/>
                <a:cs typeface="+mn-lt"/>
              </a:rPr>
              <a:t>Key challenges:</a:t>
            </a:r>
            <a:endParaRPr lang="en-US" b="1">
              <a:ea typeface="Calibri"/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Meeting transcripts must be manually analyzed</a:t>
            </a:r>
            <a:endParaRPr lang="en-US" dirty="0">
              <a:ea typeface="Calibri"/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No standard format for sending website instructions</a:t>
            </a:r>
            <a:endParaRPr lang="en-US" dirty="0">
              <a:ea typeface="Calibri"/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Image and voice-script requirements are collected through repeated back-and-forth communication</a:t>
            </a:r>
            <a:endParaRPr lang="en-US" dirty="0">
              <a:ea typeface="Calibri"/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No centralized system to track workflow or logs</a:t>
            </a:r>
            <a:endParaRPr lang="en-US" dirty="0">
              <a:ea typeface="Calibri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b="1" dirty="0">
                <a:ea typeface="+mn-lt"/>
                <a:cs typeface="+mn-lt"/>
              </a:rPr>
              <a:t>Goal:</a:t>
            </a:r>
            <a:br>
              <a:rPr lang="en-US" b="1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To build an AI-powered automation workflow that reads meeting transcripts, generates structured website requirements, communicates them automatically to the website development team, collects asset requests, and sends a clear summary back—while maintaining complete execution logs in AWS.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9CA3-E87C-1660-DA32-66C01BDC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95212F31-E4BA-4E60-1008-0374B948A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DA017E6-8ECC-CA47-021A-81FA6D89B1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2DA41-8370-9D76-C787-D7B85EFD419E}"/>
              </a:ext>
            </a:extLst>
          </p:cNvPr>
          <p:cNvSpPr txBox="1"/>
          <p:nvPr/>
        </p:nvSpPr>
        <p:spPr>
          <a:xfrm>
            <a:off x="330200" y="898276"/>
            <a:ext cx="70376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a typeface="+mn-lt"/>
                <a:cs typeface="+mn-lt"/>
              </a:rPr>
              <a:t>Current Existing Solution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0105D-9C88-50A4-2559-2E4F15D36F0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70D1B3-504A-2DF6-CB4E-493302D3F7FE}"/>
              </a:ext>
            </a:extLst>
          </p:cNvPr>
          <p:cNvSpPr txBox="1"/>
          <p:nvPr/>
        </p:nvSpPr>
        <p:spPr>
          <a:xfrm>
            <a:off x="334388" y="1538243"/>
            <a:ext cx="675152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Today, most teams handle website requirement communication </a:t>
            </a:r>
            <a:r>
              <a:rPr lang="en-US" b="1" dirty="0">
                <a:ea typeface="+mn-lt"/>
                <a:cs typeface="+mn-lt"/>
              </a:rPr>
              <a:t>manually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Meeting transcripts are </a:t>
            </a:r>
            <a:r>
              <a:rPr lang="en-US" b="1" dirty="0">
                <a:ea typeface="+mn-lt"/>
                <a:cs typeface="+mn-lt"/>
              </a:rPr>
              <a:t>manually read</a:t>
            </a:r>
            <a:r>
              <a:rPr lang="en-US" dirty="0">
                <a:ea typeface="+mn-lt"/>
                <a:cs typeface="+mn-lt"/>
              </a:rPr>
              <a:t> and interpreted by team members.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Website requirements are </a:t>
            </a:r>
            <a:r>
              <a:rPr lang="en-US" b="1" dirty="0">
                <a:ea typeface="+mn-lt"/>
                <a:cs typeface="+mn-lt"/>
              </a:rPr>
              <a:t>typed and formatted manually</a:t>
            </a:r>
            <a:r>
              <a:rPr lang="en-US" dirty="0">
                <a:ea typeface="+mn-lt"/>
                <a:cs typeface="+mn-lt"/>
              </a:rPr>
              <a:t>, causing delays and mistakes.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Image and voice-script needs are collected through </a:t>
            </a:r>
            <a:r>
              <a:rPr lang="en-US" b="1" dirty="0">
                <a:ea typeface="+mn-lt"/>
                <a:cs typeface="+mn-lt"/>
              </a:rPr>
              <a:t>multiple back-and-forth emails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No automated system exists to transfer information between teams.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There is </a:t>
            </a:r>
            <a:r>
              <a:rPr lang="en-US" b="1" dirty="0">
                <a:ea typeface="+mn-lt"/>
                <a:cs typeface="+mn-lt"/>
              </a:rPr>
              <a:t>no centralized logging</a:t>
            </a:r>
            <a:r>
              <a:rPr lang="en-US" dirty="0">
                <a:ea typeface="+mn-lt"/>
                <a:cs typeface="+mn-lt"/>
              </a:rPr>
              <a:t>, so it is difficult to track who sent what and when.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Overall, the process is slow, error-prone, and depends heavily on human effort.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07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1E6411A6-5A65-B82C-39BB-E725D4DB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ABC8A4-B421-F29C-00BD-8B3ED79E9959}"/>
              </a:ext>
            </a:extLst>
          </p:cNvPr>
          <p:cNvSpPr txBox="1"/>
          <p:nvPr/>
        </p:nvSpPr>
        <p:spPr>
          <a:xfrm>
            <a:off x="454369" y="89291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62D-D9E8-064E-5763-1C248AB7CFFF}"/>
              </a:ext>
            </a:extLst>
          </p:cNvPr>
          <p:cNvSpPr txBox="1"/>
          <p:nvPr/>
        </p:nvSpPr>
        <p:spPr>
          <a:xfrm>
            <a:off x="459555" y="89292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F3589-1AA1-58DF-1B6E-C0141014434A}"/>
              </a:ext>
            </a:extLst>
          </p:cNvPr>
          <p:cNvSpPr txBox="1"/>
          <p:nvPr/>
        </p:nvSpPr>
        <p:spPr>
          <a:xfrm>
            <a:off x="438987" y="89315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Proposed Solution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D9C9A-A3FF-21CB-5B45-D2BE743CAA8B}"/>
              </a:ext>
            </a:extLst>
          </p:cNvPr>
          <p:cNvSpPr txBox="1"/>
          <p:nvPr/>
        </p:nvSpPr>
        <p:spPr>
          <a:xfrm>
            <a:off x="319374" y="1567984"/>
            <a:ext cx="67700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fully automated AI-powered communication workflow</a:t>
            </a:r>
            <a:r>
              <a:rPr lang="en-US" dirty="0">
                <a:ea typeface="+mn-lt"/>
                <a:cs typeface="+mn-lt"/>
              </a:rPr>
              <a:t> that replaces all manual effort between teams.</a:t>
            </a:r>
            <a:endParaRPr lang="en-US"/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Automatically </a:t>
            </a:r>
            <a:r>
              <a:rPr lang="en-US" b="1" dirty="0">
                <a:ea typeface="+mn-lt"/>
                <a:cs typeface="+mn-lt"/>
              </a:rPr>
              <a:t>reading meeting transcripts from Gmail</a:t>
            </a:r>
            <a:r>
              <a:rPr lang="en-US" dirty="0">
                <a:ea typeface="+mn-lt"/>
                <a:cs typeface="+mn-lt"/>
              </a:rPr>
              <a:t> using the </a:t>
            </a:r>
            <a:r>
              <a:rPr lang="en-US" b="1" dirty="0">
                <a:ea typeface="+mn-lt"/>
                <a:cs typeface="+mn-lt"/>
              </a:rPr>
              <a:t>Gmail Trigger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Using </a:t>
            </a:r>
            <a:r>
              <a:rPr lang="en-US" b="1" dirty="0">
                <a:ea typeface="+mn-lt"/>
                <a:cs typeface="+mn-lt"/>
              </a:rPr>
              <a:t>AI (AWS Bedrock – Claude 3.5 Sonnet)</a:t>
            </a:r>
            <a:r>
              <a:rPr lang="en-US" dirty="0">
                <a:ea typeface="+mn-lt"/>
                <a:cs typeface="+mn-lt"/>
              </a:rPr>
              <a:t> to analyze transcripts and extract precise website requirements.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Generating a </a:t>
            </a:r>
            <a:r>
              <a:rPr lang="en-US" b="1" dirty="0">
                <a:ea typeface="+mn-lt"/>
                <a:cs typeface="+mn-lt"/>
              </a:rPr>
              <a:t>standardized JSON instruction format</a:t>
            </a:r>
            <a:r>
              <a:rPr lang="en-US" dirty="0">
                <a:ea typeface="+mn-lt"/>
                <a:cs typeface="+mn-lt"/>
              </a:rPr>
              <a:t> and sending it to the Website Development Team via </a:t>
            </a:r>
            <a:r>
              <a:rPr lang="en-US" b="1" dirty="0">
                <a:ea typeface="+mn-lt"/>
                <a:cs typeface="+mn-lt"/>
              </a:rPr>
              <a:t>Webhook API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Receiving </a:t>
            </a:r>
            <a:r>
              <a:rPr lang="en-US" b="1" dirty="0">
                <a:ea typeface="+mn-lt"/>
                <a:cs typeface="+mn-lt"/>
              </a:rPr>
              <a:t>image and voice-script requirements</a:t>
            </a:r>
            <a:r>
              <a:rPr lang="en-US" dirty="0">
                <a:ea typeface="+mn-lt"/>
                <a:cs typeface="+mn-lt"/>
              </a:rPr>
              <a:t> from the Website Team and converting them into clean, readable text.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Storing all workflow activity (AI output, timestamps, metadata) in </a:t>
            </a:r>
            <a:r>
              <a:rPr lang="en-US" b="1" dirty="0">
                <a:ea typeface="+mn-lt"/>
                <a:cs typeface="+mn-lt"/>
              </a:rPr>
              <a:t>AWS DynamoDB</a:t>
            </a:r>
            <a:r>
              <a:rPr lang="en-US" dirty="0">
                <a:ea typeface="+mn-lt"/>
                <a:cs typeface="+mn-lt"/>
              </a:rPr>
              <a:t> for tracking and auditing.</a:t>
            </a:r>
          </a:p>
          <a:p>
            <a:br>
              <a:rPr lang="en-US" dirty="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0034-F5A6-519E-AC2B-142608BA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D1A87-46C7-82EF-7AEA-26A710230B24}"/>
              </a:ext>
            </a:extLst>
          </p:cNvPr>
          <p:cNvSpPr txBox="1"/>
          <p:nvPr/>
        </p:nvSpPr>
        <p:spPr>
          <a:xfrm>
            <a:off x="323850" y="765868"/>
            <a:ext cx="567315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a typeface="+mn-lt"/>
                <a:cs typeface="+mn-lt"/>
              </a:rPr>
              <a:t>Architecture</a:t>
            </a:r>
            <a:endParaRPr lang="en-US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FFF368-571C-FC16-3CA9-F5F42A58A4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4B210D-9906-B750-C5C8-685BF75FB9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477AA7-87C1-36EB-E5CD-5294C8A708B0}"/>
              </a:ext>
            </a:extLst>
          </p:cNvPr>
          <p:cNvCxnSpPr/>
          <p:nvPr/>
        </p:nvCxnSpPr>
        <p:spPr>
          <a:xfrm>
            <a:off x="227597" y="119212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932A5E-0290-F4AE-B55D-02D69C14334A}"/>
              </a:ext>
            </a:extLst>
          </p:cNvPr>
          <p:cNvSpPr txBox="1"/>
          <p:nvPr/>
        </p:nvSpPr>
        <p:spPr>
          <a:xfrm>
            <a:off x="444320" y="1712868"/>
            <a:ext cx="63444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+mn-lt"/>
              <a:cs typeface="+mn-lt"/>
            </a:endParaRPr>
          </a:p>
          <a:p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6CCFD-6FE6-A17E-5916-909388B0D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" y="1235241"/>
            <a:ext cx="6339509" cy="54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2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EDD7E996-EBDA-600B-6F4E-E7CCCABF8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7715985" y="0"/>
            <a:ext cx="4476015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662BE-F384-21C3-1BB4-2933CBA53B32}"/>
              </a:ext>
            </a:extLst>
          </p:cNvPr>
          <p:cNvSpPr txBox="1"/>
          <p:nvPr/>
        </p:nvSpPr>
        <p:spPr>
          <a:xfrm>
            <a:off x="321702" y="89538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Key Features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721DB-B67E-3091-DDB0-311CB95C96D0}"/>
              </a:ext>
            </a:extLst>
          </p:cNvPr>
          <p:cNvSpPr txBox="1"/>
          <p:nvPr/>
        </p:nvSpPr>
        <p:spPr>
          <a:xfrm>
            <a:off x="328140" y="1560434"/>
            <a:ext cx="672418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Automated transcript extraction directly from Gmail using the </a:t>
            </a:r>
            <a:r>
              <a:rPr lang="en-US" b="1" dirty="0">
                <a:ea typeface="+mn-lt"/>
                <a:cs typeface="+mn-lt"/>
              </a:rPr>
              <a:t>Gmail API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AI-driven requirement analysis powered by </a:t>
            </a:r>
            <a:r>
              <a:rPr lang="en-US" b="1" dirty="0">
                <a:ea typeface="+mn-lt"/>
                <a:cs typeface="+mn-lt"/>
              </a:rPr>
              <a:t>AWS Bedrock (Claude 3.5 Sonnet)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Standardized, reusable </a:t>
            </a:r>
            <a:r>
              <a:rPr lang="en-US" b="1" dirty="0">
                <a:ea typeface="+mn-lt"/>
                <a:cs typeface="+mn-lt"/>
              </a:rPr>
              <a:t>JSON generation</a:t>
            </a:r>
            <a:r>
              <a:rPr lang="en-US" dirty="0">
                <a:ea typeface="+mn-lt"/>
                <a:cs typeface="+mn-lt"/>
              </a:rPr>
              <a:t> for website development.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Automatic communication between teams via </a:t>
            </a:r>
            <a:r>
              <a:rPr lang="en-US" b="1" dirty="0">
                <a:ea typeface="+mn-lt"/>
                <a:cs typeface="+mn-lt"/>
              </a:rPr>
              <a:t>Webhook/API integration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Full workflow execution logs stored securely in </a:t>
            </a:r>
            <a:r>
              <a:rPr lang="en-US" b="1" dirty="0">
                <a:ea typeface="+mn-lt"/>
                <a:cs typeface="+mn-lt"/>
              </a:rPr>
              <a:t>AWS DynamoDB</a:t>
            </a:r>
            <a:r>
              <a:rPr lang="en-US" dirty="0">
                <a:ea typeface="+mn-lt"/>
                <a:cs typeface="+mn-lt"/>
              </a:rPr>
              <a:t> through </a:t>
            </a:r>
            <a:r>
              <a:rPr lang="en-US" b="1" dirty="0">
                <a:ea typeface="+mn-lt"/>
                <a:cs typeface="+mn-lt"/>
              </a:rPr>
              <a:t>AWS Lambda + API Gateway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Works for any industry use case (healthcare, education, restaurant, business, etc.).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BEC3-9B03-A392-156F-A0127A2D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51E83DC4-17F5-8817-9B01-3BE6A1389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7903800-7436-0D07-D7C5-9E79DC3B21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7DD55-E368-9766-5A25-6A1EDF49D39F}"/>
              </a:ext>
            </a:extLst>
          </p:cNvPr>
          <p:cNvSpPr txBox="1"/>
          <p:nvPr/>
        </p:nvSpPr>
        <p:spPr>
          <a:xfrm>
            <a:off x="330200" y="898276"/>
            <a:ext cx="70376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dirty="0">
                <a:ea typeface="+mn-lt"/>
                <a:cs typeface="+mn-lt"/>
              </a:rPr>
              <a:t>User Flow</a:t>
            </a:r>
            <a:endParaRPr lang="en-US" sz="2400" b="1">
              <a:ea typeface="Calibri"/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766903-30DE-4B37-B3A7-3BEBB8F4B50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209FC3-E999-DDD0-700D-4F8C70FC6727}"/>
              </a:ext>
            </a:extLst>
          </p:cNvPr>
          <p:cNvSpPr txBox="1"/>
          <p:nvPr/>
        </p:nvSpPr>
        <p:spPr>
          <a:xfrm>
            <a:off x="324619" y="1510542"/>
            <a:ext cx="735721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Transcript email is received from the Meetly team via </a:t>
            </a:r>
            <a:r>
              <a:rPr lang="en-US" b="1" dirty="0">
                <a:ea typeface="+mn-lt"/>
                <a:cs typeface="+mn-lt"/>
              </a:rPr>
              <a:t>Gmail Trigger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Workflow extracts and parses the transcript automatically in </a:t>
            </a:r>
            <a:r>
              <a:rPr lang="en-US" b="1" dirty="0">
                <a:ea typeface="+mn-lt"/>
                <a:cs typeface="+mn-lt"/>
              </a:rPr>
              <a:t>n8n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AI analysis is performed using </a:t>
            </a:r>
            <a:r>
              <a:rPr lang="en-US" b="1" dirty="0">
                <a:ea typeface="+mn-lt"/>
                <a:cs typeface="+mn-lt"/>
              </a:rPr>
              <a:t>AWS Bedrock (Claude 3.5 Sonnet)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AI output is converted into a structured </a:t>
            </a:r>
            <a:r>
              <a:rPr lang="en-US" b="1" dirty="0">
                <a:ea typeface="+mn-lt"/>
                <a:cs typeface="+mn-lt"/>
              </a:rPr>
              <a:t>Website Instruction JSON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JSON is sent to the </a:t>
            </a:r>
            <a:r>
              <a:rPr lang="en-US" b="1" dirty="0">
                <a:ea typeface="+mn-lt"/>
                <a:cs typeface="+mn-lt"/>
              </a:rPr>
              <a:t>Website Development Team API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Website team returns </a:t>
            </a:r>
            <a:r>
              <a:rPr lang="en-US" b="1" dirty="0">
                <a:ea typeface="+mn-lt"/>
                <a:cs typeface="+mn-lt"/>
              </a:rPr>
              <a:t>image and voice script requirements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Workflow converts them into plain text and sends an email back to the </a:t>
            </a:r>
            <a:r>
              <a:rPr lang="en-US" b="1" dirty="0">
                <a:ea typeface="+mn-lt"/>
                <a:cs typeface="+mn-lt"/>
              </a:rPr>
              <a:t>Meetly team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 algn="just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ea typeface="+mn-lt"/>
                <a:cs typeface="+mn-lt"/>
              </a:rPr>
              <a:t>Every execution is logged in </a:t>
            </a:r>
            <a:r>
              <a:rPr lang="en-US" b="1" dirty="0">
                <a:ea typeface="+mn-lt"/>
                <a:cs typeface="+mn-lt"/>
              </a:rPr>
              <a:t>AWS DynamoDB</a:t>
            </a:r>
            <a:r>
              <a:rPr lang="en-US" dirty="0">
                <a:ea typeface="+mn-lt"/>
                <a:cs typeface="+mn-lt"/>
              </a:rPr>
              <a:t> for tracking and auditing.</a:t>
            </a:r>
          </a:p>
          <a:p>
            <a:pPr algn="just"/>
            <a:endParaRPr lang="en-US" sz="2000" dirty="0">
              <a:ea typeface="Calibri"/>
              <a:cs typeface="Calibri"/>
            </a:endParaRP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en-US" sz="2000" dirty="0">
              <a:ea typeface="Calibri"/>
              <a:cs typeface="Calibri"/>
            </a:endParaRPr>
          </a:p>
          <a:p>
            <a:pPr marL="285750" indent="-285750" algn="just">
              <a:buAutoNum type="arabicPeriod"/>
            </a:pPr>
            <a:endParaRPr lang="en-US" b="1" dirty="0">
              <a:ea typeface="Calibri"/>
              <a:cs typeface="Calibri"/>
            </a:endParaRPr>
          </a:p>
          <a:p>
            <a:pPr algn="just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46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71</Words>
  <Application>Microsoft Office PowerPoint</Application>
  <PresentationFormat>Widescreen</PresentationFormat>
  <Paragraphs>15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661</cp:revision>
  <dcterms:created xsi:type="dcterms:W3CDTF">2023-02-09T10:19:33Z</dcterms:created>
  <dcterms:modified xsi:type="dcterms:W3CDTF">2025-11-14T15:21:54Z</dcterms:modified>
</cp:coreProperties>
</file>